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6" r:id="rId5"/>
    <p:sldId id="267" r:id="rId6"/>
    <p:sldId id="268" r:id="rId7"/>
    <p:sldId id="262" r:id="rId8"/>
    <p:sldId id="264" r:id="rId9"/>
    <p:sldId id="265" r:id="rId10"/>
    <p:sldId id="263" r:id="rId11"/>
    <p:sldId id="259" r:id="rId12"/>
    <p:sldId id="272" r:id="rId13"/>
    <p:sldId id="277" r:id="rId14"/>
    <p:sldId id="270" r:id="rId15"/>
    <p:sldId id="273" r:id="rId16"/>
    <p:sldId id="274" r:id="rId17"/>
    <p:sldId id="275" r:id="rId18"/>
    <p:sldId id="276" r:id="rId19"/>
    <p:sldId id="258" r:id="rId20"/>
    <p:sldId id="260" r:id="rId2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4660"/>
  </p:normalViewPr>
  <p:slideViewPr>
    <p:cSldViewPr snapToGrid="0">
      <p:cViewPr>
        <p:scale>
          <a:sx n="110" d="100"/>
          <a:sy n="110" d="100"/>
        </p:scale>
        <p:origin x="954"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18975D-F614-456F-AA8E-FA6E00E5BB3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5C901156-949D-4925-B105-570A1FE705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3DF19E7-E312-46FB-AB8A-DF471F327B99}"/>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D0871DE3-DF91-4015-B6DD-DEBA7026073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F1BA91-0D00-4C89-94E5-3E425158577F}"/>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2785222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41C391-A5C2-4C0E-BA10-9114F094706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696257D-1850-4E40-9082-54BF7E29B87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2FC8065-E626-489A-A8BE-5CCB1320DE20}"/>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AC13D952-31C0-486F-9E3B-FCE12AC8FDF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3B12F96-B28F-4F39-8307-6670692F644A}"/>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11147637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B9DF3B0-8E1C-4197-B18A-5686A00279D3}"/>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FF3FB06-4613-4006-BFAC-D21A47B8227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3494C32-45AB-421B-8304-167CF5723D6E}"/>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2A315388-A0C6-482E-9D9D-D395DE46EE6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BE2BEBF-BA50-476E-8B36-F3628ADC9A0E}"/>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1139967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7C49EC-B2F9-407F-BE33-FC78209C642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95998E2-9B41-477C-A1F7-8626E0762BE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5B9D03B-4CA9-47F4-BF94-86B1D90CBFA6}"/>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F9D4FA9A-08E9-42BB-9810-0B32789C288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D800133-8FCF-4C65-B192-E413E5C9510D}"/>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1016868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044379-53F9-4C82-B5AA-B49B57534FEA}"/>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5AB6DF2-13A3-481A-98CE-3921C54275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309D5D-80EE-4691-BCA3-31EA6A67B698}"/>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9616E67B-20E0-43DD-BA42-AC898B7D6A4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6B3544E-6780-4C0A-9191-637E99AF2F02}"/>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1678403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008702-3629-4EDF-8ADA-79C4B267D81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8C18A5F-A4CB-43A7-AAD4-FE381B9F68D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E76F571-7635-4200-8527-A6D27BF59609}"/>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8D0A821-870F-4DFE-91B7-0CCA32840941}"/>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6" name="フッター プレースホルダー 5">
            <a:extLst>
              <a:ext uri="{FF2B5EF4-FFF2-40B4-BE49-F238E27FC236}">
                <a16:creationId xmlns:a16="http://schemas.microsoft.com/office/drawing/2014/main" id="{C6F32A59-4DB2-4CCB-9732-24336F2C939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CC5906E-6717-42E8-9F79-0195CAE94247}"/>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49274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348259-C24F-40BF-AD04-25EA3B8B5316}"/>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EBF8D4F-579C-4E77-B046-99BF7BBD91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719E241-444F-42DA-BC24-B6996642B9C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1BF331E-D90A-41F8-9ADD-A9DD8AC44D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C3E1A15-B4A7-43BB-B335-3D1BF555E02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96E3196-38C1-45D8-A4F0-5CB5045ED3D1}"/>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8" name="フッター プレースホルダー 7">
            <a:extLst>
              <a:ext uri="{FF2B5EF4-FFF2-40B4-BE49-F238E27FC236}">
                <a16:creationId xmlns:a16="http://schemas.microsoft.com/office/drawing/2014/main" id="{6A1391D5-D05B-4D56-A476-72AE5F5F3B5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2992879-1524-4620-996E-A63F6DAFF63D}"/>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3810885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142818-235C-4180-9511-C953109D2CF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94AB56A-365F-49A7-BA51-B52F5F204909}"/>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4" name="フッター プレースホルダー 3">
            <a:extLst>
              <a:ext uri="{FF2B5EF4-FFF2-40B4-BE49-F238E27FC236}">
                <a16:creationId xmlns:a16="http://schemas.microsoft.com/office/drawing/2014/main" id="{B35FD880-EBF3-4F94-A3AE-6C9B8C69BC00}"/>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6DE6F71-2E4A-4905-8A80-66458AD634CF}"/>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395023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33A516CD-3805-45BC-ABC3-CA422DAA3AB4}"/>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3" name="フッター プレースホルダー 2">
            <a:extLst>
              <a:ext uri="{FF2B5EF4-FFF2-40B4-BE49-F238E27FC236}">
                <a16:creationId xmlns:a16="http://schemas.microsoft.com/office/drawing/2014/main" id="{4E8C9AF6-D57C-4EA0-B331-B5C58400BD5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225B4CD-2B05-431A-98ED-CAFBA24C43B8}"/>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2597390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A74E1D-E564-4CC3-B570-AE209ACA35B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7670D34-5B94-46B9-94E9-2856A3821A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3D97C99-85BF-4EAC-B7CA-601E2DFA99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2643F90-2126-4D6C-B16F-1EFBF76BD9F5}"/>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6" name="フッター プレースホルダー 5">
            <a:extLst>
              <a:ext uri="{FF2B5EF4-FFF2-40B4-BE49-F238E27FC236}">
                <a16:creationId xmlns:a16="http://schemas.microsoft.com/office/drawing/2014/main" id="{72F926DF-FE1E-46FC-8CBB-7BF5145708B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D5DDB90-6BD0-4B70-8234-C70F60E3A926}"/>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704714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8E13D0-7A6A-441B-9188-1701199478D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05E05CF-C4F3-4437-B25A-92C00EFDE2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94E71183-65C6-4712-9B8A-5F21F2660B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0CE6EAB-90E0-496B-915A-04BDB7C55831}"/>
              </a:ext>
            </a:extLst>
          </p:cNvPr>
          <p:cNvSpPr>
            <a:spLocks noGrp="1"/>
          </p:cNvSpPr>
          <p:nvPr>
            <p:ph type="dt" sz="half" idx="10"/>
          </p:nvPr>
        </p:nvSpPr>
        <p:spPr/>
        <p:txBody>
          <a:bodyPr/>
          <a:lstStyle/>
          <a:p>
            <a:fld id="{41282221-C236-4E91-9436-8E5F39BB1D56}" type="datetimeFigureOut">
              <a:rPr kumimoji="1" lang="ja-JP" altLang="en-US" smtClean="0"/>
              <a:t>2025/8/22</a:t>
            </a:fld>
            <a:endParaRPr kumimoji="1" lang="ja-JP" altLang="en-US"/>
          </a:p>
        </p:txBody>
      </p:sp>
      <p:sp>
        <p:nvSpPr>
          <p:cNvPr id="6" name="フッター プレースホルダー 5">
            <a:extLst>
              <a:ext uri="{FF2B5EF4-FFF2-40B4-BE49-F238E27FC236}">
                <a16:creationId xmlns:a16="http://schemas.microsoft.com/office/drawing/2014/main" id="{33E104B4-89F4-4B70-9BD8-BF4B432325C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B4754A9-3EE7-4E9B-A57C-A658639F9076}"/>
              </a:ext>
            </a:extLst>
          </p:cNvPr>
          <p:cNvSpPr>
            <a:spLocks noGrp="1"/>
          </p:cNvSpPr>
          <p:nvPr>
            <p:ph type="sldNum" sz="quarter" idx="12"/>
          </p:nvPr>
        </p:nvSpPr>
        <p:spPr/>
        <p:txBody>
          <a:body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2458305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04507DD-1AD4-43E5-9882-1F85923520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8D13EA6-517D-4677-A1C6-0819C8B219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9E79B7E-6FCB-4426-A732-E9C64C85A6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282221-C236-4E91-9436-8E5F39BB1D56}" type="datetimeFigureOut">
              <a:rPr kumimoji="1" lang="ja-JP" altLang="en-US" smtClean="0"/>
              <a:t>2025/8/22</a:t>
            </a:fld>
            <a:endParaRPr kumimoji="1" lang="ja-JP" altLang="en-US"/>
          </a:p>
        </p:txBody>
      </p:sp>
      <p:sp>
        <p:nvSpPr>
          <p:cNvPr id="5" name="フッター プレースホルダー 4">
            <a:extLst>
              <a:ext uri="{FF2B5EF4-FFF2-40B4-BE49-F238E27FC236}">
                <a16:creationId xmlns:a16="http://schemas.microsoft.com/office/drawing/2014/main" id="{F8E6F9C5-D1C8-4845-BCBE-4803F6E59E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D5D7001E-56FF-47E6-AD50-36DC422F92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9AC1BD-00F1-43C7-AC1E-156D4E87C31E}" type="slidenum">
              <a:rPr kumimoji="1" lang="ja-JP" altLang="en-US" smtClean="0"/>
              <a:t>‹#›</a:t>
            </a:fld>
            <a:endParaRPr kumimoji="1" lang="ja-JP" altLang="en-US"/>
          </a:p>
        </p:txBody>
      </p:sp>
    </p:spTree>
    <p:extLst>
      <p:ext uri="{BB962C8B-B14F-4D97-AF65-F5344CB8AC3E}">
        <p14:creationId xmlns:p14="http://schemas.microsoft.com/office/powerpoint/2010/main" val="3805975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89CB2D-E134-4DFF-845E-1F303102A352}"/>
              </a:ext>
            </a:extLst>
          </p:cNvPr>
          <p:cNvSpPr>
            <a:spLocks noGrp="1"/>
          </p:cNvSpPr>
          <p:nvPr>
            <p:ph type="ctrTitle"/>
          </p:nvPr>
        </p:nvSpPr>
        <p:spPr>
          <a:xfrm>
            <a:off x="1180254" y="0"/>
            <a:ext cx="9144000" cy="2387600"/>
          </a:xfrm>
        </p:spPr>
        <p:txBody>
          <a:bodyPr>
            <a:normAutofit/>
          </a:bodyPr>
          <a:lstStyle/>
          <a:p>
            <a:r>
              <a:rPr kumimoji="1" lang="ja-JP" altLang="en-US" dirty="0"/>
              <a:t>成果発表</a:t>
            </a:r>
          </a:p>
        </p:txBody>
      </p:sp>
      <p:sp>
        <p:nvSpPr>
          <p:cNvPr id="3" name="字幕 2">
            <a:extLst>
              <a:ext uri="{FF2B5EF4-FFF2-40B4-BE49-F238E27FC236}">
                <a16:creationId xmlns:a16="http://schemas.microsoft.com/office/drawing/2014/main" id="{0E13C0E6-285F-453D-8885-4D207B860B7B}"/>
              </a:ext>
            </a:extLst>
          </p:cNvPr>
          <p:cNvSpPr>
            <a:spLocks noGrp="1"/>
          </p:cNvSpPr>
          <p:nvPr>
            <p:ph type="subTitle" idx="1"/>
          </p:nvPr>
        </p:nvSpPr>
        <p:spPr>
          <a:xfrm>
            <a:off x="1180254" y="2814639"/>
            <a:ext cx="9144000" cy="792161"/>
          </a:xfrm>
        </p:spPr>
        <p:txBody>
          <a:bodyPr>
            <a:normAutofit/>
          </a:bodyPr>
          <a:lstStyle/>
          <a:p>
            <a:r>
              <a:rPr kumimoji="1" lang="ja-JP" altLang="en-US" sz="4400" dirty="0"/>
              <a:t>東京システムズ株式会社</a:t>
            </a:r>
            <a:endParaRPr kumimoji="1" lang="en-US" altLang="ja-JP" sz="4400" dirty="0"/>
          </a:p>
          <a:p>
            <a:pPr algn="r"/>
            <a:endParaRPr kumimoji="1" lang="en-US" altLang="ja-JP" sz="4400" dirty="0"/>
          </a:p>
          <a:p>
            <a:pPr algn="r"/>
            <a:endParaRPr kumimoji="1" lang="ja-JP" altLang="en-US" sz="4400" dirty="0"/>
          </a:p>
        </p:txBody>
      </p:sp>
      <p:sp>
        <p:nvSpPr>
          <p:cNvPr id="4" name="テキスト ボックス 3">
            <a:extLst>
              <a:ext uri="{FF2B5EF4-FFF2-40B4-BE49-F238E27FC236}">
                <a16:creationId xmlns:a16="http://schemas.microsoft.com/office/drawing/2014/main" id="{FFDF66E0-A027-4D2E-8CF0-FC905F232A8D}"/>
              </a:ext>
            </a:extLst>
          </p:cNvPr>
          <p:cNvSpPr txBox="1"/>
          <p:nvPr/>
        </p:nvSpPr>
        <p:spPr>
          <a:xfrm>
            <a:off x="6451600" y="4097867"/>
            <a:ext cx="4487333" cy="1477328"/>
          </a:xfrm>
          <a:prstGeom prst="rect">
            <a:avLst/>
          </a:prstGeom>
          <a:noFill/>
        </p:spPr>
        <p:txBody>
          <a:bodyPr wrap="square" rtlCol="0">
            <a:spAutoFit/>
          </a:bodyPr>
          <a:lstStyle/>
          <a:p>
            <a:pPr algn="r"/>
            <a:r>
              <a:rPr lang="ja-JP" altLang="en-US" sz="2400" dirty="0"/>
              <a:t>神戸大祈　　　沼田幸晟</a:t>
            </a:r>
            <a:endParaRPr lang="en-US" altLang="ja-JP" sz="2400" dirty="0"/>
          </a:p>
          <a:p>
            <a:pPr algn="r"/>
            <a:r>
              <a:rPr lang="ja-JP" altLang="en-US" sz="2400" dirty="0"/>
              <a:t>　菊野隆文　　　大蝶爽人</a:t>
            </a:r>
            <a:endParaRPr lang="en-US" altLang="ja-JP" sz="2400" dirty="0"/>
          </a:p>
          <a:p>
            <a:pPr algn="r"/>
            <a:r>
              <a:rPr lang="ja-JP" altLang="en-US" sz="2400" dirty="0"/>
              <a:t>　　松山華恋　マイ　シテン</a:t>
            </a:r>
            <a:endParaRPr lang="en-US" altLang="ja-JP" sz="2400" dirty="0"/>
          </a:p>
          <a:p>
            <a:endParaRPr kumimoji="1" lang="ja-JP" altLang="en-US" dirty="0"/>
          </a:p>
        </p:txBody>
      </p:sp>
    </p:spTree>
    <p:extLst>
      <p:ext uri="{BB962C8B-B14F-4D97-AF65-F5344CB8AC3E}">
        <p14:creationId xmlns:p14="http://schemas.microsoft.com/office/powerpoint/2010/main" val="2704868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050B66-74B0-461F-BEA5-A648E67A5D79}"/>
              </a:ext>
            </a:extLst>
          </p:cNvPr>
          <p:cNvSpPr>
            <a:spLocks noGrp="1"/>
          </p:cNvSpPr>
          <p:nvPr>
            <p:ph type="title"/>
          </p:nvPr>
        </p:nvSpPr>
        <p:spPr/>
        <p:txBody>
          <a:bodyPr/>
          <a:lstStyle/>
          <a:p>
            <a:r>
              <a:rPr kumimoji="1" lang="ja-JP" altLang="en-US" dirty="0"/>
              <a:t>バグ管理表</a:t>
            </a:r>
          </a:p>
        </p:txBody>
      </p:sp>
      <p:pic>
        <p:nvPicPr>
          <p:cNvPr id="17" name="コンテンツ プレースホルダー 16">
            <a:extLst>
              <a:ext uri="{FF2B5EF4-FFF2-40B4-BE49-F238E27FC236}">
                <a16:creationId xmlns:a16="http://schemas.microsoft.com/office/drawing/2014/main" id="{499E5752-F1B9-4B86-B8A5-17F4CA7E31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6635" y="2775674"/>
            <a:ext cx="11678729" cy="2424848"/>
          </a:xfrm>
        </p:spPr>
      </p:pic>
    </p:spTree>
    <p:extLst>
      <p:ext uri="{BB962C8B-B14F-4D97-AF65-F5344CB8AC3E}">
        <p14:creationId xmlns:p14="http://schemas.microsoft.com/office/powerpoint/2010/main" val="2668252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8E46A8-AFE1-479A-BBC8-B2E0211E0A08}"/>
              </a:ext>
            </a:extLst>
          </p:cNvPr>
          <p:cNvSpPr>
            <a:spLocks noGrp="1"/>
          </p:cNvSpPr>
          <p:nvPr>
            <p:ph type="title"/>
          </p:nvPr>
        </p:nvSpPr>
        <p:spPr>
          <a:xfrm>
            <a:off x="463731" y="270934"/>
            <a:ext cx="10515600" cy="1325563"/>
          </a:xfrm>
        </p:spPr>
        <p:txBody>
          <a:bodyPr/>
          <a:lstStyle/>
          <a:p>
            <a:br>
              <a:rPr kumimoji="1" lang="en-US" altLang="ja-JP" dirty="0"/>
            </a:br>
            <a:r>
              <a:rPr kumimoji="1" lang="ja-JP" altLang="en-US" dirty="0"/>
              <a:t>カメラ登録画面</a:t>
            </a:r>
          </a:p>
        </p:txBody>
      </p:sp>
      <p:sp>
        <p:nvSpPr>
          <p:cNvPr id="5" name="テキスト ボックス 4">
            <a:extLst>
              <a:ext uri="{FF2B5EF4-FFF2-40B4-BE49-F238E27FC236}">
                <a16:creationId xmlns:a16="http://schemas.microsoft.com/office/drawing/2014/main" id="{ADA03BFB-DAB2-4854-84BE-F23C3057F238}"/>
              </a:ext>
            </a:extLst>
          </p:cNvPr>
          <p:cNvSpPr txBox="1"/>
          <p:nvPr/>
        </p:nvSpPr>
        <p:spPr>
          <a:xfrm>
            <a:off x="685800" y="2184400"/>
            <a:ext cx="4148667" cy="2862322"/>
          </a:xfrm>
          <a:prstGeom prst="rect">
            <a:avLst/>
          </a:prstGeom>
          <a:noFill/>
        </p:spPr>
        <p:txBody>
          <a:bodyPr wrap="square" rtlCol="0">
            <a:spAutoFit/>
          </a:bodyPr>
          <a:lstStyle/>
          <a:p>
            <a:r>
              <a:rPr kumimoji="1" lang="ja-JP" altLang="en-US" dirty="0"/>
              <a:t>・テキストボックスの文字制限</a:t>
            </a:r>
            <a:endParaRPr kumimoji="1" lang="en-US" altLang="ja-JP" dirty="0"/>
          </a:p>
          <a:p>
            <a:r>
              <a:rPr kumimoji="1" lang="ja-JP" altLang="en-US" dirty="0"/>
              <a:t>を</a:t>
            </a:r>
            <a:r>
              <a:rPr kumimoji="1" lang="en-US" altLang="ja-JP" dirty="0"/>
              <a:t>20</a:t>
            </a:r>
            <a:r>
              <a:rPr kumimoji="1" lang="ja-JP" altLang="en-US" dirty="0"/>
              <a:t>に設定</a:t>
            </a:r>
            <a:endParaRPr kumimoji="1" lang="en-US" altLang="ja-JP" dirty="0"/>
          </a:p>
          <a:p>
            <a:endParaRPr lang="en-US" altLang="ja-JP" dirty="0"/>
          </a:p>
          <a:p>
            <a:r>
              <a:rPr kumimoji="1" lang="ja-JP" altLang="en-US" dirty="0"/>
              <a:t>・登録されたカメラ</a:t>
            </a:r>
            <a:r>
              <a:rPr lang="ja-JP" altLang="en-US" dirty="0"/>
              <a:t>は、重ねて登録することができない</a:t>
            </a:r>
            <a:endParaRPr lang="en-US" altLang="ja-JP" dirty="0"/>
          </a:p>
          <a:p>
            <a:endParaRPr lang="en-US" altLang="ja-JP" dirty="0"/>
          </a:p>
          <a:p>
            <a:r>
              <a:rPr lang="ja-JP" altLang="en-US" dirty="0"/>
              <a:t>・キャンセルボタンを押すことで、一覧画面にもどる</a:t>
            </a:r>
            <a:endParaRPr lang="en-US" altLang="ja-JP" dirty="0"/>
          </a:p>
          <a:p>
            <a:endParaRPr kumimoji="1" lang="en-US" altLang="ja-JP" dirty="0"/>
          </a:p>
          <a:p>
            <a:endParaRPr kumimoji="1" lang="ja-JP" altLang="en-US" dirty="0"/>
          </a:p>
        </p:txBody>
      </p:sp>
      <p:pic>
        <p:nvPicPr>
          <p:cNvPr id="6" name="レコーディング_登録2025-08-22 101823">
            <a:hlinkClick r:id="" action="ppaction://media"/>
            <a:extLst>
              <a:ext uri="{FF2B5EF4-FFF2-40B4-BE49-F238E27FC236}">
                <a16:creationId xmlns:a16="http://schemas.microsoft.com/office/drawing/2014/main" id="{B73CA576-6C7D-44DA-AD6A-BA118F71D00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34467" y="216867"/>
            <a:ext cx="7138072" cy="6424265"/>
          </a:xfrm>
          <a:prstGeom prst="rect">
            <a:avLst/>
          </a:prstGeom>
        </p:spPr>
      </p:pic>
    </p:spTree>
    <p:extLst>
      <p:ext uri="{BB962C8B-B14F-4D97-AF65-F5344CB8AC3E}">
        <p14:creationId xmlns:p14="http://schemas.microsoft.com/office/powerpoint/2010/main" val="358910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CC9F03E7-27D9-43B6-8C59-9C8B83BC5D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608" y="1866040"/>
            <a:ext cx="5321331" cy="4626835"/>
          </a:xfrm>
          <a:prstGeom prst="rect">
            <a:avLst/>
          </a:prstGeom>
        </p:spPr>
      </p:pic>
      <p:sp>
        <p:nvSpPr>
          <p:cNvPr id="13" name="タイトル 1">
            <a:extLst>
              <a:ext uri="{FF2B5EF4-FFF2-40B4-BE49-F238E27FC236}">
                <a16:creationId xmlns:a16="http://schemas.microsoft.com/office/drawing/2014/main" id="{65CC8DA7-AA8E-4B11-8195-A44331874BD5}"/>
              </a:ext>
            </a:extLst>
          </p:cNvPr>
          <p:cNvSpPr>
            <a:spLocks noGrp="1"/>
          </p:cNvSpPr>
          <p:nvPr>
            <p:ph type="title"/>
          </p:nvPr>
        </p:nvSpPr>
        <p:spPr>
          <a:xfrm>
            <a:off x="838200" y="365125"/>
            <a:ext cx="10515600" cy="1325563"/>
          </a:xfrm>
        </p:spPr>
        <p:txBody>
          <a:bodyPr/>
          <a:lstStyle/>
          <a:p>
            <a:r>
              <a:rPr kumimoji="1" lang="ja-JP" altLang="en-US" dirty="0"/>
              <a:t>成果物　</a:t>
            </a:r>
            <a:br>
              <a:rPr kumimoji="1" lang="en-US" altLang="ja-JP" dirty="0"/>
            </a:br>
            <a:r>
              <a:rPr kumimoji="1" lang="ja-JP" altLang="en-US" dirty="0"/>
              <a:t>（カメラ登録）</a:t>
            </a:r>
          </a:p>
        </p:txBody>
      </p:sp>
      <p:pic>
        <p:nvPicPr>
          <p:cNvPr id="3" name="図 2">
            <a:extLst>
              <a:ext uri="{FF2B5EF4-FFF2-40B4-BE49-F238E27FC236}">
                <a16:creationId xmlns:a16="http://schemas.microsoft.com/office/drawing/2014/main" id="{0763A1BD-0521-4FF3-BCED-30C0954C24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6062" y="1866040"/>
            <a:ext cx="5241275" cy="4570024"/>
          </a:xfrm>
          <a:prstGeom prst="rect">
            <a:avLst/>
          </a:prstGeom>
        </p:spPr>
      </p:pic>
    </p:spTree>
    <p:extLst>
      <p:ext uri="{BB962C8B-B14F-4D97-AF65-F5344CB8AC3E}">
        <p14:creationId xmlns:p14="http://schemas.microsoft.com/office/powerpoint/2010/main" val="2664376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タイトル 1">
            <a:extLst>
              <a:ext uri="{FF2B5EF4-FFF2-40B4-BE49-F238E27FC236}">
                <a16:creationId xmlns:a16="http://schemas.microsoft.com/office/drawing/2014/main" id="{65CC8DA7-AA8E-4B11-8195-A44331874BD5}"/>
              </a:ext>
            </a:extLst>
          </p:cNvPr>
          <p:cNvSpPr>
            <a:spLocks noGrp="1"/>
          </p:cNvSpPr>
          <p:nvPr>
            <p:ph type="title"/>
          </p:nvPr>
        </p:nvSpPr>
        <p:spPr>
          <a:xfrm>
            <a:off x="838200" y="365125"/>
            <a:ext cx="10515600" cy="1325563"/>
          </a:xfrm>
        </p:spPr>
        <p:txBody>
          <a:bodyPr/>
          <a:lstStyle/>
          <a:p>
            <a:r>
              <a:rPr kumimoji="1" lang="ja-JP" altLang="en-US" dirty="0"/>
              <a:t>成果物　</a:t>
            </a:r>
            <a:br>
              <a:rPr kumimoji="1" lang="en-US" altLang="ja-JP" dirty="0"/>
            </a:br>
            <a:r>
              <a:rPr kumimoji="1" lang="ja-JP" altLang="en-US" dirty="0"/>
              <a:t>（カメラ登録）</a:t>
            </a:r>
          </a:p>
        </p:txBody>
      </p:sp>
      <p:pic>
        <p:nvPicPr>
          <p:cNvPr id="4" name="図 3">
            <a:extLst>
              <a:ext uri="{FF2B5EF4-FFF2-40B4-BE49-F238E27FC236}">
                <a16:creationId xmlns:a16="http://schemas.microsoft.com/office/drawing/2014/main" id="{2357B313-2690-4F10-A4D6-7C49DC6AD0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6891" y="1746496"/>
            <a:ext cx="4879085" cy="4702021"/>
          </a:xfrm>
          <a:prstGeom prst="rect">
            <a:avLst/>
          </a:prstGeom>
        </p:spPr>
      </p:pic>
      <p:pic>
        <p:nvPicPr>
          <p:cNvPr id="6" name="図 5">
            <a:extLst>
              <a:ext uri="{FF2B5EF4-FFF2-40B4-BE49-F238E27FC236}">
                <a16:creationId xmlns:a16="http://schemas.microsoft.com/office/drawing/2014/main" id="{545AE1D1-7A18-4145-BB7A-3BA299E499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737" y="2098764"/>
            <a:ext cx="5872269" cy="4227021"/>
          </a:xfrm>
          <a:prstGeom prst="rect">
            <a:avLst/>
          </a:prstGeom>
        </p:spPr>
      </p:pic>
    </p:spTree>
    <p:extLst>
      <p:ext uri="{BB962C8B-B14F-4D97-AF65-F5344CB8AC3E}">
        <p14:creationId xmlns:p14="http://schemas.microsoft.com/office/powerpoint/2010/main" val="3740161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8E46A8-AFE1-479A-BBC8-B2E0211E0A08}"/>
              </a:ext>
            </a:extLst>
          </p:cNvPr>
          <p:cNvSpPr>
            <a:spLocks noGrp="1"/>
          </p:cNvSpPr>
          <p:nvPr>
            <p:ph type="title"/>
          </p:nvPr>
        </p:nvSpPr>
        <p:spPr>
          <a:xfrm>
            <a:off x="71827" y="69670"/>
            <a:ext cx="4822389" cy="2061754"/>
          </a:xfrm>
        </p:spPr>
        <p:txBody>
          <a:bodyPr>
            <a:normAutofit/>
          </a:bodyPr>
          <a:lstStyle/>
          <a:p>
            <a:r>
              <a:rPr kumimoji="1" lang="ja-JP" altLang="en-US" dirty="0"/>
              <a:t>　</a:t>
            </a:r>
            <a:br>
              <a:rPr kumimoji="1" lang="en-US" altLang="ja-JP" dirty="0"/>
            </a:br>
            <a:r>
              <a:rPr kumimoji="1" lang="ja-JP" altLang="en-US" dirty="0"/>
              <a:t>カメラ設定変更</a:t>
            </a:r>
            <a:br>
              <a:rPr kumimoji="1" lang="en-US" altLang="ja-JP" dirty="0"/>
            </a:br>
            <a:r>
              <a:rPr kumimoji="1" lang="ja-JP" altLang="en-US" dirty="0"/>
              <a:t>削除画面</a:t>
            </a:r>
            <a:endParaRPr kumimoji="1" lang="ja-JP" altLang="en-US" sz="4000" dirty="0"/>
          </a:p>
        </p:txBody>
      </p:sp>
      <p:pic>
        <p:nvPicPr>
          <p:cNvPr id="3" name="削除・設定変更説明動画">
            <a:hlinkClick r:id="" action="ppaction://media"/>
            <a:extLst>
              <a:ext uri="{FF2B5EF4-FFF2-40B4-BE49-F238E27FC236}">
                <a16:creationId xmlns:a16="http://schemas.microsoft.com/office/drawing/2014/main" id="{FD8EC5F1-9A21-426F-9E1C-32B4A8457A5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68202" y="448976"/>
            <a:ext cx="7464884" cy="6235170"/>
          </a:xfrm>
          <a:prstGeom prst="rect">
            <a:avLst/>
          </a:prstGeom>
        </p:spPr>
      </p:pic>
    </p:spTree>
    <p:extLst>
      <p:ext uri="{BB962C8B-B14F-4D97-AF65-F5344CB8AC3E}">
        <p14:creationId xmlns:p14="http://schemas.microsoft.com/office/powerpoint/2010/main" val="3164340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5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4FE063-0D23-42B2-BAC0-2892F9361D78}"/>
              </a:ext>
            </a:extLst>
          </p:cNvPr>
          <p:cNvSpPr>
            <a:spLocks noGrp="1"/>
          </p:cNvSpPr>
          <p:nvPr>
            <p:ph type="title"/>
          </p:nvPr>
        </p:nvSpPr>
        <p:spPr>
          <a:xfrm>
            <a:off x="838200" y="365125"/>
            <a:ext cx="10515600" cy="1325563"/>
          </a:xfrm>
        </p:spPr>
        <p:txBody>
          <a:bodyPr/>
          <a:lstStyle/>
          <a:p>
            <a:r>
              <a:rPr kumimoji="1" lang="ja-JP" altLang="en-US" dirty="0"/>
              <a:t>注力したこと（カメラ削除機能）</a:t>
            </a:r>
          </a:p>
        </p:txBody>
      </p:sp>
      <p:pic>
        <p:nvPicPr>
          <p:cNvPr id="5" name="コンテンツ プレースホルダー 4">
            <a:extLst>
              <a:ext uri="{FF2B5EF4-FFF2-40B4-BE49-F238E27FC236}">
                <a16:creationId xmlns:a16="http://schemas.microsoft.com/office/drawing/2014/main" id="{061124FD-1068-46F2-B99D-7D421F1C6C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22142" y="1421747"/>
            <a:ext cx="7731658" cy="5167312"/>
          </a:xfrm>
        </p:spPr>
      </p:pic>
      <p:sp>
        <p:nvSpPr>
          <p:cNvPr id="6" name="吹き出し: 円形 5">
            <a:extLst>
              <a:ext uri="{FF2B5EF4-FFF2-40B4-BE49-F238E27FC236}">
                <a16:creationId xmlns:a16="http://schemas.microsoft.com/office/drawing/2014/main" id="{42BF4DAD-C7D7-4A6B-9CF1-5E791AC07B5E}"/>
              </a:ext>
            </a:extLst>
          </p:cNvPr>
          <p:cNvSpPr/>
          <p:nvPr/>
        </p:nvSpPr>
        <p:spPr>
          <a:xfrm>
            <a:off x="358586" y="3523129"/>
            <a:ext cx="7646895" cy="1013011"/>
          </a:xfrm>
          <a:prstGeom prst="wedgeEllipseCallout">
            <a:avLst>
              <a:gd name="adj1" fmla="val 39044"/>
              <a:gd name="adj2" fmla="val -14938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本当に削除するかの確認メッセージを表示する</a:t>
            </a:r>
            <a:endParaRPr kumimoji="1" lang="ja-JP" altLang="en-US" dirty="0"/>
          </a:p>
        </p:txBody>
      </p:sp>
    </p:spTree>
    <p:extLst>
      <p:ext uri="{BB962C8B-B14F-4D97-AF65-F5344CB8AC3E}">
        <p14:creationId xmlns:p14="http://schemas.microsoft.com/office/powerpoint/2010/main" val="5635538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a:extLst>
              <a:ext uri="{FF2B5EF4-FFF2-40B4-BE49-F238E27FC236}">
                <a16:creationId xmlns:a16="http://schemas.microsoft.com/office/drawing/2014/main" id="{8ACFB9DF-1AF7-44BE-A244-A7AE62F29B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8941" y="1630782"/>
            <a:ext cx="7528401" cy="4862093"/>
          </a:xfrm>
        </p:spPr>
      </p:pic>
      <p:sp>
        <p:nvSpPr>
          <p:cNvPr id="6" name="タイトル 1">
            <a:extLst>
              <a:ext uri="{FF2B5EF4-FFF2-40B4-BE49-F238E27FC236}">
                <a16:creationId xmlns:a16="http://schemas.microsoft.com/office/drawing/2014/main" id="{DBCE667A-D8A9-48B5-A607-6CE44AFC7688}"/>
              </a:ext>
            </a:extLst>
          </p:cNvPr>
          <p:cNvSpPr>
            <a:spLocks noGrp="1"/>
          </p:cNvSpPr>
          <p:nvPr>
            <p:ph type="title"/>
          </p:nvPr>
        </p:nvSpPr>
        <p:spPr>
          <a:xfrm>
            <a:off x="838200" y="365125"/>
            <a:ext cx="10515600" cy="1325563"/>
          </a:xfrm>
        </p:spPr>
        <p:txBody>
          <a:bodyPr/>
          <a:lstStyle/>
          <a:p>
            <a:r>
              <a:rPr kumimoji="1" lang="ja-JP" altLang="en-US" dirty="0"/>
              <a:t>注力したこと（カメラ設定変更機能）</a:t>
            </a:r>
          </a:p>
        </p:txBody>
      </p:sp>
      <p:sp>
        <p:nvSpPr>
          <p:cNvPr id="9" name="吹き出し: 円形 8">
            <a:extLst>
              <a:ext uri="{FF2B5EF4-FFF2-40B4-BE49-F238E27FC236}">
                <a16:creationId xmlns:a16="http://schemas.microsoft.com/office/drawing/2014/main" id="{FCD94707-8589-4882-A7CF-2FFDEA8CA45C}"/>
              </a:ext>
            </a:extLst>
          </p:cNvPr>
          <p:cNvSpPr/>
          <p:nvPr/>
        </p:nvSpPr>
        <p:spPr>
          <a:xfrm>
            <a:off x="242046" y="2465294"/>
            <a:ext cx="5325036" cy="1325563"/>
          </a:xfrm>
          <a:prstGeom prst="wedgeEllipseCallout">
            <a:avLst>
              <a:gd name="adj1" fmla="val 82217"/>
              <a:gd name="adj2" fmla="val 1682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設定をまだ変更していない場合は、</a:t>
            </a:r>
            <a:endParaRPr kumimoji="1" lang="en-US" altLang="ja-JP" dirty="0"/>
          </a:p>
          <a:p>
            <a:pPr algn="ctr"/>
            <a:r>
              <a:rPr kumimoji="1" lang="ja-JP" altLang="en-US" dirty="0"/>
              <a:t>変更ボタンが押せない。</a:t>
            </a:r>
          </a:p>
        </p:txBody>
      </p:sp>
    </p:spTree>
    <p:extLst>
      <p:ext uri="{BB962C8B-B14F-4D97-AF65-F5344CB8AC3E}">
        <p14:creationId xmlns:p14="http://schemas.microsoft.com/office/powerpoint/2010/main" val="147038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a:extLst>
              <a:ext uri="{FF2B5EF4-FFF2-40B4-BE49-F238E27FC236}">
                <a16:creationId xmlns:a16="http://schemas.microsoft.com/office/drawing/2014/main" id="{4CAA0E77-4BA0-4A13-96FF-955621777F4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46493" y="2040778"/>
            <a:ext cx="7172094" cy="4351338"/>
          </a:xfrm>
        </p:spPr>
      </p:pic>
      <p:sp>
        <p:nvSpPr>
          <p:cNvPr id="6" name="タイトル 1">
            <a:extLst>
              <a:ext uri="{FF2B5EF4-FFF2-40B4-BE49-F238E27FC236}">
                <a16:creationId xmlns:a16="http://schemas.microsoft.com/office/drawing/2014/main" id="{777D788F-05AE-4707-8349-63329EAD3A02}"/>
              </a:ext>
            </a:extLst>
          </p:cNvPr>
          <p:cNvSpPr>
            <a:spLocks noGrp="1"/>
          </p:cNvSpPr>
          <p:nvPr>
            <p:ph type="title"/>
          </p:nvPr>
        </p:nvSpPr>
        <p:spPr>
          <a:xfrm>
            <a:off x="838200" y="365125"/>
            <a:ext cx="10515600" cy="1325563"/>
          </a:xfrm>
        </p:spPr>
        <p:txBody>
          <a:bodyPr/>
          <a:lstStyle/>
          <a:p>
            <a:r>
              <a:rPr kumimoji="1" lang="ja-JP" altLang="en-US" dirty="0"/>
              <a:t>注力したこと（カメラ設定変更機能）</a:t>
            </a:r>
          </a:p>
        </p:txBody>
      </p:sp>
      <p:sp>
        <p:nvSpPr>
          <p:cNvPr id="7" name="吹き出し: 円形 6">
            <a:extLst>
              <a:ext uri="{FF2B5EF4-FFF2-40B4-BE49-F238E27FC236}">
                <a16:creationId xmlns:a16="http://schemas.microsoft.com/office/drawing/2014/main" id="{2C64D9D1-D119-4A50-922F-3AD5267CC86E}"/>
              </a:ext>
            </a:extLst>
          </p:cNvPr>
          <p:cNvSpPr/>
          <p:nvPr/>
        </p:nvSpPr>
        <p:spPr>
          <a:xfrm>
            <a:off x="89646" y="2420471"/>
            <a:ext cx="4204447" cy="1671918"/>
          </a:xfrm>
          <a:prstGeom prst="wedgeEllipseCallout">
            <a:avLst>
              <a:gd name="adj1" fmla="val 113744"/>
              <a:gd name="adj2" fmla="val 1201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カメラ名称の最大文字数の制限を</a:t>
            </a:r>
            <a:r>
              <a:rPr lang="en-US" altLang="ja-JP" dirty="0"/>
              <a:t>20</a:t>
            </a:r>
            <a:r>
              <a:rPr lang="ja-JP" altLang="en-US" dirty="0"/>
              <a:t>文字とした</a:t>
            </a:r>
            <a:endParaRPr kumimoji="1" lang="en-US" altLang="ja-JP" dirty="0"/>
          </a:p>
        </p:txBody>
      </p:sp>
    </p:spTree>
    <p:extLst>
      <p:ext uri="{BB962C8B-B14F-4D97-AF65-F5344CB8AC3E}">
        <p14:creationId xmlns:p14="http://schemas.microsoft.com/office/powerpoint/2010/main" val="14389143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a:extLst>
              <a:ext uri="{FF2B5EF4-FFF2-40B4-BE49-F238E27FC236}">
                <a16:creationId xmlns:a16="http://schemas.microsoft.com/office/drawing/2014/main" id="{C4968B39-002D-4E44-ACB4-55A8B12CA60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54759" y="2141537"/>
            <a:ext cx="7555234" cy="4351338"/>
          </a:xfrm>
        </p:spPr>
      </p:pic>
      <p:sp>
        <p:nvSpPr>
          <p:cNvPr id="6" name="タイトル 1">
            <a:extLst>
              <a:ext uri="{FF2B5EF4-FFF2-40B4-BE49-F238E27FC236}">
                <a16:creationId xmlns:a16="http://schemas.microsoft.com/office/drawing/2014/main" id="{91BF8D9D-7EB0-4778-90D2-C67DB8893ED8}"/>
              </a:ext>
            </a:extLst>
          </p:cNvPr>
          <p:cNvSpPr>
            <a:spLocks noGrp="1"/>
          </p:cNvSpPr>
          <p:nvPr>
            <p:ph type="title"/>
          </p:nvPr>
        </p:nvSpPr>
        <p:spPr>
          <a:xfrm>
            <a:off x="838200" y="365125"/>
            <a:ext cx="10515600" cy="1325563"/>
          </a:xfrm>
        </p:spPr>
        <p:txBody>
          <a:bodyPr/>
          <a:lstStyle/>
          <a:p>
            <a:r>
              <a:rPr kumimoji="1" lang="ja-JP" altLang="en-US" dirty="0"/>
              <a:t>注力したこと（カメラ設定変更機能）</a:t>
            </a:r>
          </a:p>
        </p:txBody>
      </p:sp>
      <p:sp>
        <p:nvSpPr>
          <p:cNvPr id="7" name="吹き出し: 円形 6">
            <a:extLst>
              <a:ext uri="{FF2B5EF4-FFF2-40B4-BE49-F238E27FC236}">
                <a16:creationId xmlns:a16="http://schemas.microsoft.com/office/drawing/2014/main" id="{B755A5EE-CA79-4200-9ECD-7C8AE25243B0}"/>
              </a:ext>
            </a:extLst>
          </p:cNvPr>
          <p:cNvSpPr/>
          <p:nvPr/>
        </p:nvSpPr>
        <p:spPr>
          <a:xfrm>
            <a:off x="125504" y="2673723"/>
            <a:ext cx="4616825" cy="1510554"/>
          </a:xfrm>
          <a:prstGeom prst="wedgeEllipseCallout">
            <a:avLst>
              <a:gd name="adj1" fmla="val 97822"/>
              <a:gd name="adj2" fmla="val 10649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カメラ名称が</a:t>
            </a:r>
            <a:r>
              <a:rPr lang="en-US" altLang="ja-JP" dirty="0"/>
              <a:t>0</a:t>
            </a:r>
            <a:r>
              <a:rPr lang="ja-JP" altLang="en-US" dirty="0"/>
              <a:t>文字の場合は、</a:t>
            </a:r>
            <a:endParaRPr lang="en-US" altLang="ja-JP" dirty="0"/>
          </a:p>
          <a:p>
            <a:pPr algn="ctr"/>
            <a:r>
              <a:rPr lang="ja-JP" altLang="en-US" dirty="0"/>
              <a:t>エラーメッセージを表示する</a:t>
            </a:r>
            <a:endParaRPr lang="en-US" altLang="ja-JP" dirty="0"/>
          </a:p>
        </p:txBody>
      </p:sp>
    </p:spTree>
    <p:extLst>
      <p:ext uri="{BB962C8B-B14F-4D97-AF65-F5344CB8AC3E}">
        <p14:creationId xmlns:p14="http://schemas.microsoft.com/office/powerpoint/2010/main" val="26896907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B68B12-979D-43B6-BB6E-3ABAEB85F444}"/>
              </a:ext>
            </a:extLst>
          </p:cNvPr>
          <p:cNvSpPr>
            <a:spLocks noGrp="1"/>
          </p:cNvSpPr>
          <p:nvPr>
            <p:ph type="title"/>
          </p:nvPr>
        </p:nvSpPr>
        <p:spPr/>
        <p:txBody>
          <a:bodyPr>
            <a:normAutofit/>
          </a:bodyPr>
          <a:lstStyle/>
          <a:p>
            <a:r>
              <a:rPr kumimoji="1" lang="ja-JP" altLang="en-US" dirty="0"/>
              <a:t>振り返り</a:t>
            </a:r>
          </a:p>
        </p:txBody>
      </p:sp>
      <p:sp>
        <p:nvSpPr>
          <p:cNvPr id="5" name="正方形/長方形 4">
            <a:extLst>
              <a:ext uri="{FF2B5EF4-FFF2-40B4-BE49-F238E27FC236}">
                <a16:creationId xmlns:a16="http://schemas.microsoft.com/office/drawing/2014/main" id="{1C9AA5FF-85AE-4158-AB5E-6D24FB24E3FC}"/>
              </a:ext>
            </a:extLst>
          </p:cNvPr>
          <p:cNvSpPr/>
          <p:nvPr/>
        </p:nvSpPr>
        <p:spPr>
          <a:xfrm>
            <a:off x="838201" y="1452897"/>
            <a:ext cx="5257800" cy="2438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387EAF27-EF42-4027-B7B8-69E4623EA110}"/>
              </a:ext>
            </a:extLst>
          </p:cNvPr>
          <p:cNvSpPr/>
          <p:nvPr/>
        </p:nvSpPr>
        <p:spPr>
          <a:xfrm>
            <a:off x="838201" y="3891296"/>
            <a:ext cx="5257800" cy="25057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B57DFD24-AC1E-458B-B223-4638BE4685F0}"/>
              </a:ext>
            </a:extLst>
          </p:cNvPr>
          <p:cNvSpPr/>
          <p:nvPr/>
        </p:nvSpPr>
        <p:spPr>
          <a:xfrm>
            <a:off x="6096000" y="1452534"/>
            <a:ext cx="5257799" cy="49445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次挑戦したいこと（</a:t>
            </a:r>
            <a:r>
              <a:rPr lang="en-US" altLang="ja-JP" dirty="0"/>
              <a:t>Try</a:t>
            </a:r>
            <a:r>
              <a:rPr lang="ja-JP" altLang="en-US" dirty="0"/>
              <a:t>）</a:t>
            </a:r>
          </a:p>
          <a:p>
            <a:pPr algn="ctr"/>
            <a:r>
              <a:rPr kumimoji="1" lang="ja-JP" altLang="en-US" dirty="0"/>
              <a:t>Ｇ</a:t>
            </a:r>
          </a:p>
        </p:txBody>
      </p:sp>
      <p:sp>
        <p:nvSpPr>
          <p:cNvPr id="9" name="テキスト ボックス 8">
            <a:extLst>
              <a:ext uri="{FF2B5EF4-FFF2-40B4-BE49-F238E27FC236}">
                <a16:creationId xmlns:a16="http://schemas.microsoft.com/office/drawing/2014/main" id="{A9BB455B-0431-41BA-A661-91E43807FF71}"/>
              </a:ext>
            </a:extLst>
          </p:cNvPr>
          <p:cNvSpPr txBox="1"/>
          <p:nvPr/>
        </p:nvSpPr>
        <p:spPr>
          <a:xfrm>
            <a:off x="1041401" y="1690688"/>
            <a:ext cx="4529666" cy="2292935"/>
          </a:xfrm>
          <a:prstGeom prst="rect">
            <a:avLst/>
          </a:prstGeom>
          <a:noFill/>
        </p:spPr>
        <p:txBody>
          <a:bodyPr wrap="square" rtlCol="0">
            <a:spAutoFit/>
          </a:bodyPr>
          <a:lstStyle/>
          <a:p>
            <a:pPr>
              <a:lnSpc>
                <a:spcPts val="2500"/>
              </a:lnSpc>
            </a:pPr>
            <a:r>
              <a:rPr kumimoji="1" lang="ja-JP" altLang="en-US" dirty="0"/>
              <a:t>続けたいこと（</a:t>
            </a:r>
            <a:r>
              <a:rPr lang="en-US" altLang="ja-JP" dirty="0"/>
              <a:t>K</a:t>
            </a:r>
            <a:r>
              <a:rPr kumimoji="1" lang="en-US" altLang="ja-JP" dirty="0"/>
              <a:t>eep</a:t>
            </a:r>
            <a:r>
              <a:rPr kumimoji="1" lang="ja-JP" altLang="en-US" dirty="0"/>
              <a:t>）</a:t>
            </a:r>
            <a:endParaRPr kumimoji="1" lang="en-US" altLang="ja-JP" dirty="0"/>
          </a:p>
          <a:p>
            <a:pPr>
              <a:lnSpc>
                <a:spcPts val="2500"/>
              </a:lnSpc>
            </a:pPr>
            <a:endParaRPr lang="en-US" altLang="ja-JP" dirty="0"/>
          </a:p>
          <a:p>
            <a:pPr>
              <a:lnSpc>
                <a:spcPts val="2500"/>
              </a:lnSpc>
            </a:pPr>
            <a:r>
              <a:rPr kumimoji="1" lang="ja-JP" altLang="en-US" dirty="0"/>
              <a:t>・</a:t>
            </a:r>
            <a:r>
              <a:rPr lang="ja-JP" altLang="en-US" dirty="0"/>
              <a:t>無遅刻無欠席</a:t>
            </a:r>
            <a:endParaRPr kumimoji="1" lang="en-US" altLang="ja-JP" dirty="0"/>
          </a:p>
          <a:p>
            <a:pPr>
              <a:lnSpc>
                <a:spcPts val="2500"/>
              </a:lnSpc>
            </a:pPr>
            <a:r>
              <a:rPr lang="ja-JP" altLang="en-US" dirty="0"/>
              <a:t>・作業外でのコミュニケーション</a:t>
            </a:r>
            <a:endParaRPr lang="en-US" altLang="ja-JP" dirty="0"/>
          </a:p>
          <a:p>
            <a:pPr>
              <a:lnSpc>
                <a:spcPts val="2500"/>
              </a:lnSpc>
            </a:pPr>
            <a:r>
              <a:rPr kumimoji="1" lang="ja-JP" altLang="en-US" dirty="0"/>
              <a:t>・活発な議論</a:t>
            </a:r>
            <a:endParaRPr kumimoji="1" lang="en-US" altLang="ja-JP" dirty="0"/>
          </a:p>
          <a:p>
            <a:pPr>
              <a:lnSpc>
                <a:spcPts val="2500"/>
              </a:lnSpc>
            </a:pPr>
            <a:r>
              <a:rPr lang="ja-JP" altLang="en-US" dirty="0"/>
              <a:t>・チーム内での認識合わせを都度行った</a:t>
            </a:r>
            <a:endParaRPr kumimoji="1" lang="en-US" altLang="ja-JP" dirty="0"/>
          </a:p>
          <a:p>
            <a:endParaRPr kumimoji="1" lang="ja-JP" altLang="en-US" dirty="0"/>
          </a:p>
        </p:txBody>
      </p:sp>
      <p:sp>
        <p:nvSpPr>
          <p:cNvPr id="11" name="テキスト ボックス 10">
            <a:extLst>
              <a:ext uri="{FF2B5EF4-FFF2-40B4-BE49-F238E27FC236}">
                <a16:creationId xmlns:a16="http://schemas.microsoft.com/office/drawing/2014/main" id="{FEA96961-0290-488A-AFFE-39B39EAA349E}"/>
              </a:ext>
            </a:extLst>
          </p:cNvPr>
          <p:cNvSpPr txBox="1"/>
          <p:nvPr/>
        </p:nvSpPr>
        <p:spPr>
          <a:xfrm>
            <a:off x="6366934" y="1690688"/>
            <a:ext cx="3276600" cy="369332"/>
          </a:xfrm>
          <a:prstGeom prst="rect">
            <a:avLst/>
          </a:prstGeom>
          <a:noFill/>
        </p:spPr>
        <p:txBody>
          <a:bodyPr wrap="square" rtlCol="0">
            <a:spAutoFit/>
          </a:bodyPr>
          <a:lstStyle/>
          <a:p>
            <a:r>
              <a:rPr lang="ja-JP" altLang="en-US" dirty="0"/>
              <a:t>次挑戦したいこと（</a:t>
            </a:r>
            <a:r>
              <a:rPr lang="en-US" altLang="ja-JP" dirty="0"/>
              <a:t>Try</a:t>
            </a:r>
            <a:r>
              <a:rPr lang="ja-JP" altLang="en-US" dirty="0"/>
              <a:t>）</a:t>
            </a:r>
            <a:endParaRPr kumimoji="1" lang="ja-JP" altLang="en-US" dirty="0"/>
          </a:p>
        </p:txBody>
      </p:sp>
      <p:sp>
        <p:nvSpPr>
          <p:cNvPr id="14" name="テキスト ボックス 13">
            <a:extLst>
              <a:ext uri="{FF2B5EF4-FFF2-40B4-BE49-F238E27FC236}">
                <a16:creationId xmlns:a16="http://schemas.microsoft.com/office/drawing/2014/main" id="{087788D4-CE3F-4AAE-9B08-9D4CC530A2CD}"/>
              </a:ext>
            </a:extLst>
          </p:cNvPr>
          <p:cNvSpPr txBox="1"/>
          <p:nvPr/>
        </p:nvSpPr>
        <p:spPr>
          <a:xfrm>
            <a:off x="918634" y="3983623"/>
            <a:ext cx="5096933" cy="2585323"/>
          </a:xfrm>
          <a:prstGeom prst="rect">
            <a:avLst/>
          </a:prstGeom>
          <a:noFill/>
        </p:spPr>
        <p:txBody>
          <a:bodyPr wrap="square" rtlCol="0">
            <a:spAutoFit/>
          </a:bodyPr>
          <a:lstStyle/>
          <a:p>
            <a:r>
              <a:rPr lang="ja-JP" altLang="en-US" dirty="0"/>
              <a:t>抱えている問題（</a:t>
            </a:r>
            <a:r>
              <a:rPr lang="en-US" altLang="ja-JP" dirty="0"/>
              <a:t>Problem</a:t>
            </a:r>
            <a:r>
              <a:rPr lang="ja-JP" altLang="en-US" dirty="0"/>
              <a:t>）</a:t>
            </a:r>
            <a:endParaRPr lang="en-US" altLang="ja-JP" dirty="0"/>
          </a:p>
          <a:p>
            <a:endParaRPr lang="ja-JP" altLang="en-US" dirty="0"/>
          </a:p>
          <a:p>
            <a:r>
              <a:rPr kumimoji="1" lang="ja-JP" altLang="en-US" dirty="0"/>
              <a:t>・作業分担がうまくいかず作業効率が悪かった</a:t>
            </a:r>
            <a:endParaRPr lang="en-US" altLang="ja-JP" dirty="0"/>
          </a:p>
          <a:p>
            <a:r>
              <a:rPr kumimoji="1" lang="ja-JP" altLang="en-US" dirty="0"/>
              <a:t>・完全分業にすると、相互理解が困難</a:t>
            </a:r>
            <a:endParaRPr kumimoji="1" lang="en-US" altLang="ja-JP" dirty="0"/>
          </a:p>
          <a:p>
            <a:endParaRPr kumimoji="1" lang="en-US" altLang="ja-JP" dirty="0"/>
          </a:p>
          <a:p>
            <a:r>
              <a:rPr lang="ja-JP" altLang="en-US" dirty="0"/>
              <a:t>・設計書通りにプログラムを実装することができなかった</a:t>
            </a:r>
            <a:endParaRPr kumimoji="1" lang="en-US" altLang="ja-JP" dirty="0"/>
          </a:p>
          <a:p>
            <a:r>
              <a:rPr lang="ja-JP" altLang="en-US" dirty="0"/>
              <a:t>・前提知識や技術が足りなかった</a:t>
            </a:r>
            <a:endParaRPr kumimoji="1" lang="en-US" altLang="ja-JP" dirty="0"/>
          </a:p>
          <a:p>
            <a:endParaRPr kumimoji="1" lang="ja-JP" altLang="en-US" dirty="0"/>
          </a:p>
        </p:txBody>
      </p:sp>
      <p:sp>
        <p:nvSpPr>
          <p:cNvPr id="15" name="テキスト ボックス 14">
            <a:extLst>
              <a:ext uri="{FF2B5EF4-FFF2-40B4-BE49-F238E27FC236}">
                <a16:creationId xmlns:a16="http://schemas.microsoft.com/office/drawing/2014/main" id="{6C3BE0D6-4C83-48AF-AC20-A23529BF8583}"/>
              </a:ext>
            </a:extLst>
          </p:cNvPr>
          <p:cNvSpPr txBox="1"/>
          <p:nvPr/>
        </p:nvSpPr>
        <p:spPr>
          <a:xfrm>
            <a:off x="6366934" y="2408765"/>
            <a:ext cx="4783665" cy="3896836"/>
          </a:xfrm>
          <a:prstGeom prst="rect">
            <a:avLst/>
          </a:prstGeom>
          <a:noFill/>
        </p:spPr>
        <p:txBody>
          <a:bodyPr wrap="square" rtlCol="0">
            <a:spAutoFit/>
          </a:bodyPr>
          <a:lstStyle/>
          <a:p>
            <a:pPr>
              <a:lnSpc>
                <a:spcPct val="200000"/>
              </a:lnSpc>
            </a:pPr>
            <a:r>
              <a:rPr kumimoji="1" lang="ja-JP" altLang="en-US" dirty="0"/>
              <a:t>・わからないことを調べて問題点の早期解決</a:t>
            </a:r>
            <a:endParaRPr kumimoji="1" lang="en-US" altLang="ja-JP" dirty="0"/>
          </a:p>
          <a:p>
            <a:pPr>
              <a:lnSpc>
                <a:spcPct val="200000"/>
              </a:lnSpc>
            </a:pPr>
            <a:r>
              <a:rPr lang="ja-JP" altLang="en-US" dirty="0"/>
              <a:t>・メンバーの役割を明らかにして個々の作業を適切に割り振る</a:t>
            </a:r>
            <a:endParaRPr lang="en-US" altLang="ja-JP" dirty="0"/>
          </a:p>
          <a:p>
            <a:pPr>
              <a:lnSpc>
                <a:spcPct val="200000"/>
              </a:lnSpc>
            </a:pPr>
            <a:r>
              <a:rPr kumimoji="1" lang="ja-JP" altLang="en-US" dirty="0"/>
              <a:t>・実装中に設計書を定期的に確認し、設計書通りに実装できているか振り返る</a:t>
            </a:r>
            <a:endParaRPr kumimoji="1" lang="en-US" altLang="ja-JP" dirty="0"/>
          </a:p>
          <a:p>
            <a:pPr>
              <a:lnSpc>
                <a:spcPct val="200000"/>
              </a:lnSpc>
            </a:pPr>
            <a:r>
              <a:rPr lang="ja-JP" altLang="en-US" dirty="0"/>
              <a:t>・メンバー間での進捗確認をより活発に行う</a:t>
            </a:r>
            <a:endParaRPr lang="en-US" altLang="ja-JP" dirty="0"/>
          </a:p>
          <a:p>
            <a:pPr>
              <a:lnSpc>
                <a:spcPct val="200000"/>
              </a:lnSpc>
            </a:pPr>
            <a:r>
              <a:rPr kumimoji="1" lang="ja-JP" altLang="en-US" dirty="0"/>
              <a:t>・知識や技術の理解を深める</a:t>
            </a:r>
            <a:endParaRPr kumimoji="1" lang="en-US" altLang="ja-JP" dirty="0"/>
          </a:p>
        </p:txBody>
      </p:sp>
    </p:spTree>
    <p:extLst>
      <p:ext uri="{BB962C8B-B14F-4D97-AF65-F5344CB8AC3E}">
        <p14:creationId xmlns:p14="http://schemas.microsoft.com/office/powerpoint/2010/main" val="373049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6C8B1C-E8B6-448E-B08F-E870AFE860DB}"/>
              </a:ext>
            </a:extLst>
          </p:cNvPr>
          <p:cNvSpPr>
            <a:spLocks noGrp="1"/>
          </p:cNvSpPr>
          <p:nvPr>
            <p:ph type="title"/>
          </p:nvPr>
        </p:nvSpPr>
        <p:spPr/>
        <p:txBody>
          <a:bodyPr/>
          <a:lstStyle/>
          <a:p>
            <a:r>
              <a:rPr kumimoji="1" lang="ja-JP" altLang="en-US" dirty="0"/>
              <a:t>各日の内容</a:t>
            </a:r>
          </a:p>
        </p:txBody>
      </p:sp>
      <p:sp>
        <p:nvSpPr>
          <p:cNvPr id="3" name="コンテンツ プレースホルダー 2">
            <a:extLst>
              <a:ext uri="{FF2B5EF4-FFF2-40B4-BE49-F238E27FC236}">
                <a16:creationId xmlns:a16="http://schemas.microsoft.com/office/drawing/2014/main" id="{1C3D6CEF-47CC-47EC-B258-01CC92D5C3D2}"/>
              </a:ext>
            </a:extLst>
          </p:cNvPr>
          <p:cNvSpPr>
            <a:spLocks noGrp="1"/>
          </p:cNvSpPr>
          <p:nvPr>
            <p:ph idx="1"/>
          </p:nvPr>
        </p:nvSpPr>
        <p:spPr>
          <a:xfrm>
            <a:off x="838200" y="2206625"/>
            <a:ext cx="10515600" cy="4351338"/>
          </a:xfrm>
        </p:spPr>
        <p:txBody>
          <a:bodyPr>
            <a:normAutofit/>
          </a:bodyPr>
          <a:lstStyle/>
          <a:p>
            <a:pPr marL="0" indent="0">
              <a:buNone/>
            </a:pPr>
            <a:r>
              <a:rPr kumimoji="1" lang="en-US" altLang="ja-JP" sz="3600" dirty="0"/>
              <a:t>1</a:t>
            </a:r>
            <a:r>
              <a:rPr kumimoji="1" lang="ja-JP" altLang="en-US" sz="3600" dirty="0"/>
              <a:t>日目：開発モデルの説明、</a:t>
            </a:r>
            <a:r>
              <a:rPr lang="ja-JP" altLang="en-US" sz="3600" dirty="0"/>
              <a:t>設計書作成</a:t>
            </a:r>
            <a:endParaRPr lang="en-US" altLang="ja-JP" sz="3600" dirty="0"/>
          </a:p>
          <a:p>
            <a:pPr marL="0" indent="0">
              <a:buNone/>
            </a:pPr>
            <a:r>
              <a:rPr lang="en-US" altLang="ja-JP" sz="3600" dirty="0"/>
              <a:t>2</a:t>
            </a:r>
            <a:r>
              <a:rPr kumimoji="1" lang="ja-JP" altLang="en-US" sz="3600" dirty="0"/>
              <a:t>日目：設計書作成、プログラム</a:t>
            </a:r>
            <a:r>
              <a:rPr lang="ja-JP" altLang="en-US" sz="3600" dirty="0"/>
              <a:t>開発</a:t>
            </a:r>
            <a:endParaRPr kumimoji="1" lang="en-US" altLang="ja-JP" sz="3600" dirty="0"/>
          </a:p>
          <a:p>
            <a:pPr marL="0" indent="0">
              <a:buNone/>
            </a:pPr>
            <a:r>
              <a:rPr kumimoji="1" lang="en-US" altLang="ja-JP" sz="3600" dirty="0"/>
              <a:t>3</a:t>
            </a:r>
            <a:r>
              <a:rPr kumimoji="1" lang="ja-JP" altLang="en-US" sz="3600" dirty="0"/>
              <a:t>日目：</a:t>
            </a:r>
            <a:r>
              <a:rPr lang="ja-JP" altLang="en-US" sz="3600" dirty="0"/>
              <a:t>プログラム実装、単体テスト</a:t>
            </a:r>
            <a:endParaRPr lang="en-US" altLang="ja-JP" sz="3600" dirty="0"/>
          </a:p>
          <a:p>
            <a:pPr marL="0" indent="0">
              <a:buNone/>
            </a:pPr>
            <a:r>
              <a:rPr lang="en-US" altLang="ja-JP" sz="3600" dirty="0"/>
              <a:t>4</a:t>
            </a:r>
            <a:r>
              <a:rPr lang="ja-JP" altLang="en-US" sz="3600" dirty="0"/>
              <a:t>日目：バグ修正、結合テスト</a:t>
            </a:r>
            <a:endParaRPr lang="en-US" altLang="ja-JP" sz="3600" dirty="0"/>
          </a:p>
          <a:p>
            <a:pPr marL="0" indent="0">
              <a:buNone/>
            </a:pPr>
            <a:r>
              <a:rPr lang="en-US" altLang="ja-JP" sz="3600" dirty="0"/>
              <a:t>5</a:t>
            </a:r>
            <a:r>
              <a:rPr lang="ja-JP" altLang="en-US" sz="3600" dirty="0"/>
              <a:t>日目：発表準備</a:t>
            </a:r>
            <a:endParaRPr lang="en-US" altLang="ja-JP" sz="3600" dirty="0"/>
          </a:p>
        </p:txBody>
      </p:sp>
    </p:spTree>
    <p:extLst>
      <p:ext uri="{BB962C8B-B14F-4D97-AF65-F5344CB8AC3E}">
        <p14:creationId xmlns:p14="http://schemas.microsoft.com/office/powerpoint/2010/main" val="39614332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3CC51D0-5432-4C3C-8192-DD227ECD9845}"/>
              </a:ext>
            </a:extLst>
          </p:cNvPr>
          <p:cNvSpPr>
            <a:spLocks noGrp="1"/>
          </p:cNvSpPr>
          <p:nvPr>
            <p:ph idx="1"/>
          </p:nvPr>
        </p:nvSpPr>
        <p:spPr>
          <a:xfrm>
            <a:off x="838200" y="2929731"/>
            <a:ext cx="10515600" cy="1134269"/>
          </a:xfrm>
        </p:spPr>
        <p:txBody>
          <a:bodyPr/>
          <a:lstStyle/>
          <a:p>
            <a:pPr marL="0" indent="0">
              <a:buNone/>
            </a:pPr>
            <a:r>
              <a:rPr kumimoji="1" lang="ja-JP" altLang="en-US" dirty="0"/>
              <a:t>ご清聴ありがとうございました。</a:t>
            </a:r>
          </a:p>
        </p:txBody>
      </p:sp>
    </p:spTree>
    <p:extLst>
      <p:ext uri="{BB962C8B-B14F-4D97-AF65-F5344CB8AC3E}">
        <p14:creationId xmlns:p14="http://schemas.microsoft.com/office/powerpoint/2010/main" val="537273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4D1C10-2F70-48C3-B4F7-149B67DC96DE}"/>
              </a:ext>
            </a:extLst>
          </p:cNvPr>
          <p:cNvSpPr>
            <a:spLocks noGrp="1"/>
          </p:cNvSpPr>
          <p:nvPr>
            <p:ph type="title"/>
          </p:nvPr>
        </p:nvSpPr>
        <p:spPr/>
        <p:txBody>
          <a:bodyPr/>
          <a:lstStyle/>
          <a:p>
            <a:r>
              <a:rPr kumimoji="1" lang="ja-JP" altLang="en-US" dirty="0"/>
              <a:t>カメラ登録機能</a:t>
            </a:r>
          </a:p>
        </p:txBody>
      </p:sp>
      <p:sp>
        <p:nvSpPr>
          <p:cNvPr id="5" name="コンテンツ プレースホルダー 2">
            <a:extLst>
              <a:ext uri="{FF2B5EF4-FFF2-40B4-BE49-F238E27FC236}">
                <a16:creationId xmlns:a16="http://schemas.microsoft.com/office/drawing/2014/main" id="{D1BBE8DE-3481-4EF6-A567-7A8FDCC438C2}"/>
              </a:ext>
            </a:extLst>
          </p:cNvPr>
          <p:cNvSpPr>
            <a:spLocks noGrp="1"/>
          </p:cNvSpPr>
          <p:nvPr>
            <p:ph idx="1"/>
          </p:nvPr>
        </p:nvSpPr>
        <p:spPr>
          <a:xfrm>
            <a:off x="457200" y="1690688"/>
            <a:ext cx="11396134" cy="4873096"/>
          </a:xfrm>
        </p:spPr>
        <p:txBody>
          <a:bodyPr>
            <a:normAutofit/>
          </a:bodyPr>
          <a:lstStyle/>
          <a:p>
            <a:pPr marL="0" indent="0">
              <a:buNone/>
            </a:pPr>
            <a:r>
              <a:rPr lang="ja-JP" altLang="en-US" dirty="0"/>
              <a:t>難しかった点</a:t>
            </a:r>
            <a:endParaRPr lang="en-US" altLang="ja-JP" dirty="0"/>
          </a:p>
          <a:p>
            <a:pPr marL="0" indent="0">
              <a:buNone/>
            </a:pPr>
            <a:r>
              <a:rPr lang="ja-JP" altLang="en-US" b="1" dirty="0"/>
              <a:t>＜</a:t>
            </a:r>
            <a:r>
              <a:rPr kumimoji="1" lang="ja-JP" altLang="en-US" b="1" dirty="0"/>
              <a:t>カメラの</a:t>
            </a:r>
            <a:r>
              <a:rPr lang="ja-JP" altLang="en-US" b="1" dirty="0"/>
              <a:t>登録機能</a:t>
            </a:r>
            <a:r>
              <a:rPr kumimoji="1" lang="ja-JP" altLang="en-US" b="1" dirty="0"/>
              <a:t>＞</a:t>
            </a:r>
            <a:endParaRPr kumimoji="1" lang="en-US" altLang="ja-JP" b="1" dirty="0"/>
          </a:p>
          <a:p>
            <a:pPr marL="0" indent="0">
              <a:buNone/>
            </a:pPr>
            <a:r>
              <a:rPr lang="ja-JP" altLang="en-US" dirty="0"/>
              <a:t>・</a:t>
            </a:r>
            <a:r>
              <a:rPr lang="en-US" altLang="ja-JP" dirty="0"/>
              <a:t>web</a:t>
            </a:r>
            <a:r>
              <a:rPr lang="ja-JP" altLang="en-US" dirty="0"/>
              <a:t>アプリの画面作成（ボタンの有効・無効など）</a:t>
            </a:r>
            <a:endParaRPr lang="en-US" altLang="ja-JP" dirty="0"/>
          </a:p>
          <a:p>
            <a:pPr marL="0" indent="0">
              <a:buNone/>
            </a:pPr>
            <a:r>
              <a:rPr kumimoji="1" lang="ja-JP" altLang="en-US" dirty="0"/>
              <a:t>・データベースの型や関数</a:t>
            </a:r>
            <a:endParaRPr kumimoji="1" lang="en-US" altLang="ja-JP" dirty="0"/>
          </a:p>
          <a:p>
            <a:pPr marL="0" indent="0">
              <a:buNone/>
            </a:pPr>
            <a:r>
              <a:rPr lang="ja-JP" altLang="en-US" dirty="0"/>
              <a:t>・</a:t>
            </a:r>
            <a:r>
              <a:rPr lang="en-US" altLang="ja-JP" dirty="0"/>
              <a:t>Client/Server</a:t>
            </a:r>
            <a:r>
              <a:rPr lang="ja-JP" altLang="en-US" dirty="0"/>
              <a:t>データのやり取り</a:t>
            </a:r>
            <a:endParaRPr lang="en-US" altLang="ja-JP" dirty="0"/>
          </a:p>
          <a:p>
            <a:pPr marL="0" indent="0">
              <a:buNone/>
            </a:pPr>
            <a:endParaRPr lang="en-US" altLang="ja-JP" dirty="0"/>
          </a:p>
          <a:p>
            <a:pPr marL="0" indent="0">
              <a:buNone/>
            </a:pPr>
            <a:r>
              <a:rPr lang="ja-JP" altLang="en-US" b="1" dirty="0"/>
              <a:t>＜画面設計書・単体テスト＞</a:t>
            </a:r>
            <a:endParaRPr lang="en-US" altLang="ja-JP" b="1" dirty="0"/>
          </a:p>
          <a:p>
            <a:pPr marL="0" indent="0">
              <a:buNone/>
            </a:pPr>
            <a:r>
              <a:rPr kumimoji="1" lang="ja-JP" altLang="en-US" dirty="0"/>
              <a:t>・アクション明細の書き方</a:t>
            </a:r>
            <a:endParaRPr kumimoji="1" lang="en-US" altLang="ja-JP" dirty="0"/>
          </a:p>
          <a:p>
            <a:pPr marL="0" indent="0">
              <a:buNone/>
            </a:pPr>
            <a:r>
              <a:rPr lang="ja-JP" altLang="en-US" dirty="0"/>
              <a:t>・設計書から単体テストの作成</a:t>
            </a:r>
            <a:endParaRPr lang="en-US" altLang="ja-JP" dirty="0"/>
          </a:p>
        </p:txBody>
      </p:sp>
    </p:spTree>
    <p:extLst>
      <p:ext uri="{BB962C8B-B14F-4D97-AF65-F5344CB8AC3E}">
        <p14:creationId xmlns:p14="http://schemas.microsoft.com/office/powerpoint/2010/main" val="3163483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994DF2-6CAF-48D1-9C74-95FEFD0E16DA}"/>
              </a:ext>
            </a:extLst>
          </p:cNvPr>
          <p:cNvSpPr>
            <a:spLocks noGrp="1"/>
          </p:cNvSpPr>
          <p:nvPr>
            <p:ph type="title"/>
          </p:nvPr>
        </p:nvSpPr>
        <p:spPr>
          <a:xfrm>
            <a:off x="871268" y="284673"/>
            <a:ext cx="10482532" cy="1406016"/>
          </a:xfrm>
        </p:spPr>
        <p:txBody>
          <a:bodyPr>
            <a:normAutofit/>
          </a:bodyPr>
          <a:lstStyle/>
          <a:p>
            <a:r>
              <a:rPr kumimoji="1" lang="ja-JP" altLang="en-US" sz="4000" dirty="0"/>
              <a:t>単体テスト項目表（カメラ登録ダイアログ）</a:t>
            </a:r>
          </a:p>
        </p:txBody>
      </p:sp>
      <p:pic>
        <p:nvPicPr>
          <p:cNvPr id="4" name="図 3">
            <a:extLst>
              <a:ext uri="{FF2B5EF4-FFF2-40B4-BE49-F238E27FC236}">
                <a16:creationId xmlns:a16="http://schemas.microsoft.com/office/drawing/2014/main" id="{B8B6E2B8-FA80-46B7-A975-017C0CC4B9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933" y="1352581"/>
            <a:ext cx="9158573" cy="5079796"/>
          </a:xfrm>
          <a:prstGeom prst="rect">
            <a:avLst/>
          </a:prstGeom>
        </p:spPr>
      </p:pic>
    </p:spTree>
    <p:extLst>
      <p:ext uri="{BB962C8B-B14F-4D97-AF65-F5344CB8AC3E}">
        <p14:creationId xmlns:p14="http://schemas.microsoft.com/office/powerpoint/2010/main" val="4039567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994DF2-6CAF-48D1-9C74-95FEFD0E16DA}"/>
              </a:ext>
            </a:extLst>
          </p:cNvPr>
          <p:cNvSpPr>
            <a:spLocks noGrp="1"/>
          </p:cNvSpPr>
          <p:nvPr>
            <p:ph type="title"/>
          </p:nvPr>
        </p:nvSpPr>
        <p:spPr>
          <a:xfrm>
            <a:off x="871268" y="284673"/>
            <a:ext cx="10482532" cy="1406016"/>
          </a:xfrm>
        </p:spPr>
        <p:txBody>
          <a:bodyPr>
            <a:normAutofit/>
          </a:bodyPr>
          <a:lstStyle/>
          <a:p>
            <a:r>
              <a:rPr kumimoji="1" lang="ja-JP" altLang="en-US" sz="4000" dirty="0"/>
              <a:t>単体テスト項目表（カメラ登録ダイアログ）</a:t>
            </a:r>
          </a:p>
        </p:txBody>
      </p:sp>
      <p:pic>
        <p:nvPicPr>
          <p:cNvPr id="4" name="図 3">
            <a:extLst>
              <a:ext uri="{FF2B5EF4-FFF2-40B4-BE49-F238E27FC236}">
                <a16:creationId xmlns:a16="http://schemas.microsoft.com/office/drawing/2014/main" id="{E1DC3039-3C01-452B-9074-69503AD60A3C}"/>
              </a:ext>
            </a:extLst>
          </p:cNvPr>
          <p:cNvPicPr>
            <a:picLocks noChangeAspect="1"/>
          </p:cNvPicPr>
          <p:nvPr/>
        </p:nvPicPr>
        <p:blipFill rotWithShape="1">
          <a:blip r:embed="rId2">
            <a:extLst>
              <a:ext uri="{28A0092B-C50C-407E-A947-70E740481C1C}">
                <a14:useLocalDpi xmlns:a14="http://schemas.microsoft.com/office/drawing/2010/main" val="0"/>
              </a:ext>
            </a:extLst>
          </a:blip>
          <a:srcRect l="-350" b="29817"/>
          <a:stretch/>
        </p:blipFill>
        <p:spPr>
          <a:xfrm>
            <a:off x="871268" y="2046204"/>
            <a:ext cx="9476864" cy="3694195"/>
          </a:xfrm>
          <a:prstGeom prst="rect">
            <a:avLst/>
          </a:prstGeom>
        </p:spPr>
      </p:pic>
    </p:spTree>
    <p:extLst>
      <p:ext uri="{BB962C8B-B14F-4D97-AF65-F5344CB8AC3E}">
        <p14:creationId xmlns:p14="http://schemas.microsoft.com/office/powerpoint/2010/main" val="10082078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994DF2-6CAF-48D1-9C74-95FEFD0E16DA}"/>
              </a:ext>
            </a:extLst>
          </p:cNvPr>
          <p:cNvSpPr>
            <a:spLocks noGrp="1"/>
          </p:cNvSpPr>
          <p:nvPr>
            <p:ph type="title"/>
          </p:nvPr>
        </p:nvSpPr>
        <p:spPr>
          <a:xfrm>
            <a:off x="871268" y="284673"/>
            <a:ext cx="10482532" cy="1406016"/>
          </a:xfrm>
        </p:spPr>
        <p:txBody>
          <a:bodyPr>
            <a:normAutofit/>
          </a:bodyPr>
          <a:lstStyle/>
          <a:p>
            <a:r>
              <a:rPr kumimoji="1" lang="ja-JP" altLang="en-US" sz="4000" dirty="0"/>
              <a:t>単体テスト項目表（カメラ登録ダイアログ）</a:t>
            </a:r>
          </a:p>
        </p:txBody>
      </p:sp>
      <p:pic>
        <p:nvPicPr>
          <p:cNvPr id="4" name="図 3">
            <a:extLst>
              <a:ext uri="{FF2B5EF4-FFF2-40B4-BE49-F238E27FC236}">
                <a16:creationId xmlns:a16="http://schemas.microsoft.com/office/drawing/2014/main" id="{2030308D-7342-4EE3-8A2A-58937E6E17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544" y="1578207"/>
            <a:ext cx="11726912" cy="4277322"/>
          </a:xfrm>
          <a:prstGeom prst="rect">
            <a:avLst/>
          </a:prstGeom>
        </p:spPr>
      </p:pic>
    </p:spTree>
    <p:extLst>
      <p:ext uri="{BB962C8B-B14F-4D97-AF65-F5344CB8AC3E}">
        <p14:creationId xmlns:p14="http://schemas.microsoft.com/office/powerpoint/2010/main" val="2084455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A58810C-5700-4E9B-84C1-FFC7F96F2F48}"/>
              </a:ext>
            </a:extLst>
          </p:cNvPr>
          <p:cNvSpPr>
            <a:spLocks noGrp="1"/>
          </p:cNvSpPr>
          <p:nvPr>
            <p:ph type="title"/>
          </p:nvPr>
        </p:nvSpPr>
        <p:spPr/>
        <p:txBody>
          <a:bodyPr/>
          <a:lstStyle/>
          <a:p>
            <a:r>
              <a:rPr kumimoji="1" lang="ja-JP" altLang="en-US" dirty="0"/>
              <a:t>設定変更・登録削除機能</a:t>
            </a:r>
          </a:p>
        </p:txBody>
      </p:sp>
      <p:sp>
        <p:nvSpPr>
          <p:cNvPr id="3" name="コンテンツ プレースホルダー 2">
            <a:extLst>
              <a:ext uri="{FF2B5EF4-FFF2-40B4-BE49-F238E27FC236}">
                <a16:creationId xmlns:a16="http://schemas.microsoft.com/office/drawing/2014/main" id="{DB680D42-3A68-4E42-90B9-F6861359A2D2}"/>
              </a:ext>
            </a:extLst>
          </p:cNvPr>
          <p:cNvSpPr>
            <a:spLocks noGrp="1"/>
          </p:cNvSpPr>
          <p:nvPr>
            <p:ph idx="1"/>
          </p:nvPr>
        </p:nvSpPr>
        <p:spPr>
          <a:xfrm>
            <a:off x="457200" y="1690688"/>
            <a:ext cx="11396134" cy="4873096"/>
          </a:xfrm>
        </p:spPr>
        <p:txBody>
          <a:bodyPr>
            <a:normAutofit lnSpcReduction="10000"/>
          </a:bodyPr>
          <a:lstStyle/>
          <a:p>
            <a:pPr marL="0" indent="0">
              <a:buNone/>
            </a:pPr>
            <a:r>
              <a:rPr lang="ja-JP" altLang="en-US" sz="3200" dirty="0"/>
              <a:t>難しかった点</a:t>
            </a:r>
            <a:endParaRPr lang="en-US" altLang="ja-JP" sz="3200" dirty="0"/>
          </a:p>
          <a:p>
            <a:pPr marL="0" indent="0">
              <a:buNone/>
            </a:pPr>
            <a:r>
              <a:rPr lang="ja-JP" altLang="en-US" b="1" dirty="0"/>
              <a:t>＜</a:t>
            </a:r>
            <a:r>
              <a:rPr kumimoji="1" lang="ja-JP" altLang="en-US" b="1" dirty="0"/>
              <a:t>カメラの設定変更＞</a:t>
            </a:r>
            <a:endParaRPr kumimoji="1" lang="en-US" altLang="ja-JP" b="1" dirty="0"/>
          </a:p>
          <a:p>
            <a:pPr marL="0" indent="0">
              <a:buNone/>
            </a:pPr>
            <a:r>
              <a:rPr lang="ja-JP" altLang="en-US" dirty="0"/>
              <a:t>・カメラの設定を変更していない場合に変更ボタンを押せないようにする点</a:t>
            </a:r>
            <a:endParaRPr lang="en-US" altLang="ja-JP" dirty="0"/>
          </a:p>
          <a:p>
            <a:pPr marL="0" indent="0">
              <a:buNone/>
            </a:pPr>
            <a:r>
              <a:rPr kumimoji="1" lang="ja-JP" altLang="en-US" dirty="0"/>
              <a:t>・カメラ名称の文字数が</a:t>
            </a:r>
            <a:r>
              <a:rPr kumimoji="1" lang="en-US" altLang="ja-JP" dirty="0"/>
              <a:t>0</a:t>
            </a:r>
            <a:r>
              <a:rPr kumimoji="1" lang="ja-JP" altLang="en-US" dirty="0"/>
              <a:t>の時のアラート表示</a:t>
            </a:r>
            <a:endParaRPr kumimoji="1" lang="en-US" altLang="ja-JP" dirty="0"/>
          </a:p>
          <a:p>
            <a:pPr marL="0" indent="0">
              <a:buNone/>
            </a:pPr>
            <a:r>
              <a:rPr kumimoji="1" lang="ja-JP" altLang="en-US" dirty="0"/>
              <a:t>・ボタンを押したときに正しい画面へ遷移するように設定する点</a:t>
            </a:r>
            <a:endParaRPr kumimoji="1" lang="en-US" altLang="ja-JP" dirty="0"/>
          </a:p>
          <a:p>
            <a:pPr marL="0" indent="0">
              <a:buNone/>
            </a:pPr>
            <a:endParaRPr lang="en-US" altLang="ja-JP" dirty="0"/>
          </a:p>
          <a:p>
            <a:pPr marL="0" indent="0">
              <a:buNone/>
            </a:pPr>
            <a:r>
              <a:rPr lang="ja-JP" altLang="en-US" b="1" dirty="0"/>
              <a:t>＜カメラの登録削除＞</a:t>
            </a:r>
            <a:endParaRPr lang="en-US" altLang="ja-JP" b="1" dirty="0"/>
          </a:p>
          <a:p>
            <a:pPr marL="0" indent="0">
              <a:buNone/>
            </a:pPr>
            <a:r>
              <a:rPr kumimoji="1" lang="ja-JP" altLang="en-US" dirty="0"/>
              <a:t>・カメラ削除のアラートの作成</a:t>
            </a:r>
            <a:endParaRPr kumimoji="1" lang="en-US" altLang="ja-JP" dirty="0"/>
          </a:p>
          <a:p>
            <a:pPr marL="0" indent="0">
              <a:buNone/>
            </a:pPr>
            <a:r>
              <a:rPr lang="ja-JP" altLang="en-US" dirty="0"/>
              <a:t>・クライアントとサーバ間のデータのやり取り</a:t>
            </a:r>
            <a:endParaRPr kumimoji="1" lang="ja-JP" altLang="en-US" dirty="0"/>
          </a:p>
        </p:txBody>
      </p:sp>
    </p:spTree>
    <p:extLst>
      <p:ext uri="{BB962C8B-B14F-4D97-AF65-F5344CB8AC3E}">
        <p14:creationId xmlns:p14="http://schemas.microsoft.com/office/powerpoint/2010/main" val="1569760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994DF2-6CAF-48D1-9C74-95FEFD0E16DA}"/>
              </a:ext>
            </a:extLst>
          </p:cNvPr>
          <p:cNvSpPr>
            <a:spLocks noGrp="1"/>
          </p:cNvSpPr>
          <p:nvPr>
            <p:ph type="title"/>
          </p:nvPr>
        </p:nvSpPr>
        <p:spPr>
          <a:xfrm>
            <a:off x="871268" y="284673"/>
            <a:ext cx="10482532" cy="1406016"/>
          </a:xfrm>
        </p:spPr>
        <p:txBody>
          <a:bodyPr>
            <a:normAutofit/>
          </a:bodyPr>
          <a:lstStyle/>
          <a:p>
            <a:r>
              <a:rPr kumimoji="1" lang="ja-JP" altLang="en-US" sz="4000" dirty="0"/>
              <a:t>単体テスト項目表（カメラ削除ダイアログ）</a:t>
            </a:r>
          </a:p>
        </p:txBody>
      </p:sp>
      <p:pic>
        <p:nvPicPr>
          <p:cNvPr id="11" name="図 10">
            <a:extLst>
              <a:ext uri="{FF2B5EF4-FFF2-40B4-BE49-F238E27FC236}">
                <a16:creationId xmlns:a16="http://schemas.microsoft.com/office/drawing/2014/main" id="{C122A941-0D9D-4F4A-B95F-F7ED2B1604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680" y="2159418"/>
            <a:ext cx="10328640" cy="3827313"/>
          </a:xfrm>
          <a:prstGeom prst="rect">
            <a:avLst/>
          </a:prstGeom>
        </p:spPr>
      </p:pic>
    </p:spTree>
    <p:extLst>
      <p:ext uri="{BB962C8B-B14F-4D97-AF65-F5344CB8AC3E}">
        <p14:creationId xmlns:p14="http://schemas.microsoft.com/office/powerpoint/2010/main" val="113815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F8ED70-D30B-4D54-86ED-9FFB56006EC4}"/>
              </a:ext>
            </a:extLst>
          </p:cNvPr>
          <p:cNvSpPr>
            <a:spLocks noGrp="1"/>
          </p:cNvSpPr>
          <p:nvPr>
            <p:ph type="title"/>
          </p:nvPr>
        </p:nvSpPr>
        <p:spPr/>
        <p:txBody>
          <a:bodyPr>
            <a:normAutofit/>
          </a:bodyPr>
          <a:lstStyle/>
          <a:p>
            <a:r>
              <a:rPr kumimoji="1" lang="ja-JP" altLang="en-US" sz="4000" dirty="0"/>
              <a:t>単体テスト（カメラ設定変更ダイアログ）</a:t>
            </a:r>
          </a:p>
        </p:txBody>
      </p:sp>
      <p:pic>
        <p:nvPicPr>
          <p:cNvPr id="4" name="コンテンツ プレースホルダー 8">
            <a:extLst>
              <a:ext uri="{FF2B5EF4-FFF2-40B4-BE49-F238E27FC236}">
                <a16:creationId xmlns:a16="http://schemas.microsoft.com/office/drawing/2014/main" id="{3B34A476-3F7F-4CE8-B809-81654AF652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2073" y="1579989"/>
            <a:ext cx="9067854" cy="4943078"/>
          </a:xfrm>
          <a:prstGeom prst="rect">
            <a:avLst/>
          </a:prstGeom>
        </p:spPr>
      </p:pic>
      <p:sp>
        <p:nvSpPr>
          <p:cNvPr id="3" name="正方形/長方形 2">
            <a:extLst>
              <a:ext uri="{FF2B5EF4-FFF2-40B4-BE49-F238E27FC236}">
                <a16:creationId xmlns:a16="http://schemas.microsoft.com/office/drawing/2014/main" id="{88E10EC0-FDD7-4F45-B8E5-8D546EA9E191}"/>
              </a:ext>
            </a:extLst>
          </p:cNvPr>
          <p:cNvSpPr/>
          <p:nvPr/>
        </p:nvSpPr>
        <p:spPr>
          <a:xfrm>
            <a:off x="1493061" y="3090367"/>
            <a:ext cx="6184448" cy="19601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highlight>
                <a:srgbClr val="FF0000"/>
              </a:highlight>
            </a:endParaRPr>
          </a:p>
        </p:txBody>
      </p:sp>
      <p:sp>
        <p:nvSpPr>
          <p:cNvPr id="5" name="正方形/長方形 4">
            <a:extLst>
              <a:ext uri="{FF2B5EF4-FFF2-40B4-BE49-F238E27FC236}">
                <a16:creationId xmlns:a16="http://schemas.microsoft.com/office/drawing/2014/main" id="{39AFF0E5-219D-431E-80DF-37F4E090E838}"/>
              </a:ext>
            </a:extLst>
          </p:cNvPr>
          <p:cNvSpPr/>
          <p:nvPr/>
        </p:nvSpPr>
        <p:spPr>
          <a:xfrm>
            <a:off x="1493061" y="4882071"/>
            <a:ext cx="6184448" cy="19601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highlight>
                <a:srgbClr val="FF0000"/>
              </a:highlight>
            </a:endParaRPr>
          </a:p>
        </p:txBody>
      </p:sp>
    </p:spTree>
    <p:extLst>
      <p:ext uri="{BB962C8B-B14F-4D97-AF65-F5344CB8AC3E}">
        <p14:creationId xmlns:p14="http://schemas.microsoft.com/office/powerpoint/2010/main" val="341640483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549</Words>
  <Application>Microsoft Office PowerPoint</Application>
  <PresentationFormat>ワイド画面</PresentationFormat>
  <Paragraphs>80</Paragraphs>
  <Slides>20</Slides>
  <Notes>0</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20</vt:i4>
      </vt:variant>
    </vt:vector>
  </HeadingPairs>
  <TitlesOfParts>
    <vt:vector size="24" baseType="lpstr">
      <vt:lpstr>游ゴシック</vt:lpstr>
      <vt:lpstr>游ゴシック Light</vt:lpstr>
      <vt:lpstr>Arial</vt:lpstr>
      <vt:lpstr>Office テーマ</vt:lpstr>
      <vt:lpstr>成果発表</vt:lpstr>
      <vt:lpstr>各日の内容</vt:lpstr>
      <vt:lpstr>カメラ登録機能</vt:lpstr>
      <vt:lpstr>単体テスト項目表（カメラ登録ダイアログ）</vt:lpstr>
      <vt:lpstr>単体テスト項目表（カメラ登録ダイアログ）</vt:lpstr>
      <vt:lpstr>単体テスト項目表（カメラ登録ダイアログ）</vt:lpstr>
      <vt:lpstr>設定変更・登録削除機能</vt:lpstr>
      <vt:lpstr>単体テスト項目表（カメラ削除ダイアログ）</vt:lpstr>
      <vt:lpstr>単体テスト（カメラ設定変更ダイアログ）</vt:lpstr>
      <vt:lpstr>バグ管理表</vt:lpstr>
      <vt:lpstr> カメラ登録画面</vt:lpstr>
      <vt:lpstr>成果物　 （カメラ登録）</vt:lpstr>
      <vt:lpstr>成果物　 （カメラ登録）</vt:lpstr>
      <vt:lpstr>　 カメラ設定変更 削除画面</vt:lpstr>
      <vt:lpstr>注力したこと（カメラ削除機能）</vt:lpstr>
      <vt:lpstr>注力したこと（カメラ設定変更機能）</vt:lpstr>
      <vt:lpstr>注力したこと（カメラ設定変更機能）</vt:lpstr>
      <vt:lpstr>注力したこと（カメラ設定変更機能）</vt:lpstr>
      <vt:lpstr>振り返り</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成果発表</dc:title>
  <dc:creator>g031v116</dc:creator>
  <cp:lastModifiedBy>s231x008</cp:lastModifiedBy>
  <cp:revision>33</cp:revision>
  <dcterms:created xsi:type="dcterms:W3CDTF">2025-08-21T04:11:05Z</dcterms:created>
  <dcterms:modified xsi:type="dcterms:W3CDTF">2025-08-22T02:48:59Z</dcterms:modified>
</cp:coreProperties>
</file>

<file path=docProps/thumbnail.jpeg>
</file>